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0" r:id="rId4"/>
    <p:sldId id="270" r:id="rId5"/>
    <p:sldId id="272" r:id="rId6"/>
    <p:sldId id="271" r:id="rId7"/>
    <p:sldId id="278" r:id="rId8"/>
    <p:sldId id="276" r:id="rId9"/>
    <p:sldId id="277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9B45D-CFAB-43AC-B45F-2233DC6B17CA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0667-117B-4943-8161-78A820559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34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0667-117B-4943-8161-78A8205598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67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496"/>
            <a:ext cx="8201028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«Психолого-педагогические особенности профессионального обучения школьников» 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по УПР </a:t>
            </a: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  <a:b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Гаврилов Сергей Владимирович</a:t>
            </a:r>
            <a:endParaRPr lang="ru-RU" sz="3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3688" y="980728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pic>
        <p:nvPicPr>
          <p:cNvPr id="5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249289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Проведено 16 занятий количеством 48 часов.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212976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Итоги первого модуля: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образовательный процесс школьников способствует формированию реального представления о своей личности, определению ими своих главных жизненых ценностей и целей, професиональных интересов;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проект развивает профессиональные интересы школьников;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участие в проекте должно ориентировать школьников на содержательную сторону профессии,а не её формальную привлекательность.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661248"/>
            <a:ext cx="6192688" cy="64807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27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школьники 8 классов муниципальных образовательных учреждений Щелковского муниципального района.</a:t>
            </a:r>
            <a:r>
              <a:rPr lang="ru-RU" sz="2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ru-RU" sz="2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67744" y="2708920"/>
            <a:ext cx="669674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освоение школьниками основ рабочих профессий и получение вместе с аттестатом о среднем  образовании свидетельства о профессиональном образовании.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708920"/>
            <a:ext cx="2212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проекта: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797152"/>
            <a:ext cx="178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Участники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7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2276872"/>
            <a:ext cx="824542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 algn="ctr"/>
            <a:r>
              <a:rPr lang="ru-RU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356992"/>
            <a:ext cx="8784976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зачислено человек</a:t>
            </a:r>
            <a:b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количество профессий                   17</a:t>
            </a:r>
            <a:b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количество школ                             12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80312" y="4077072"/>
            <a:ext cx="9444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659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42088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основании приказа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«Щелковский колледж» 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 221 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03 сентября 2018 г.: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6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6" descr="https://pp.userapi.com/c847121/v847121175/f1fba/MOrBycmd_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s://pp.userapi.com/c847121/v847121175/f1fba/MOrBycmd_K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MOrBycmd_K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204864"/>
            <a:ext cx="2664296" cy="2376264"/>
          </a:xfrm>
          <a:prstGeom prst="rect">
            <a:avLst/>
          </a:prstGeom>
        </p:spPr>
      </p:pic>
      <p:pic>
        <p:nvPicPr>
          <p:cNvPr id="13" name="Рисунок 12" descr="0LfrB7pI9y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132856"/>
            <a:ext cx="2627784" cy="2443155"/>
          </a:xfrm>
          <a:prstGeom prst="rect">
            <a:avLst/>
          </a:prstGeom>
        </p:spPr>
      </p:pic>
      <p:pic>
        <p:nvPicPr>
          <p:cNvPr id="15" name="Рисунок 14" descr="aPjEEgilZA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725144"/>
            <a:ext cx="2723861" cy="2042896"/>
          </a:xfrm>
          <a:prstGeom prst="rect">
            <a:avLst/>
          </a:prstGeom>
        </p:spPr>
      </p:pic>
      <p:pic>
        <p:nvPicPr>
          <p:cNvPr id="16" name="Рисунок 15" descr="uvhsMiWBha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2204864"/>
            <a:ext cx="3003915" cy="2396952"/>
          </a:xfrm>
          <a:prstGeom prst="rect">
            <a:avLst/>
          </a:prstGeom>
        </p:spPr>
      </p:pic>
      <p:pic>
        <p:nvPicPr>
          <p:cNvPr id="17" name="Рисунок 16" descr="Mommipp_za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4729326"/>
            <a:ext cx="2838232" cy="2128674"/>
          </a:xfrm>
          <a:prstGeom prst="rect">
            <a:avLst/>
          </a:prstGeom>
        </p:spPr>
      </p:pic>
      <p:pic>
        <p:nvPicPr>
          <p:cNvPr id="19" name="Рисунок 18" descr="wTWwfOpNg7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4725144"/>
            <a:ext cx="2771800" cy="200684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763688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17008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Начало реализации проекта - сентябрь 2018 г.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6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2276872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-профиль обучения соответствует выбранной профессии;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школьники в большинстве выражают  удовлетворённость выбранной профессией (91%);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-преподователи и родители высоко оценивают роль профессионального обучения в формировании дальнейшего профессионального выбора;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родители имеют решающее влияние на мнение детей при выборе профессии, видение родителей достаточно близко к тому, как ситуацию оценивают сами школьники;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-позиция педагогов относительно процесса профессионального обучения и их учеников реалистична, их представления о профессиональном обучении соответствует восприятию школьников.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191683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Анализ первых занятий: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6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234888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Модель профессионального обучения школьников с учетом их психолого-педагогических особенностей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639633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общение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8846" y="624129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творчество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Picture 2" descr="C:\Users\user\Desktop\Новая папка\DjpBZJpJYQU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91924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3" descr="C:\Users\Admin-PC\Desktop\для презы к 26.12 - Путёвка в жизнь\IMG_042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592289" cy="2352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dmin-PC\Desktop\Путёвка в жизь (фотоотчёт)\от С.С. Ежовой\fXIuGf16-zQ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8" t="18447"/>
          <a:stretch/>
        </p:blipFill>
        <p:spPr bwMode="auto">
          <a:xfrm>
            <a:off x="3630223" y="4221088"/>
            <a:ext cx="2520280" cy="2177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низ 30"/>
          <p:cNvSpPr/>
          <p:nvPr/>
        </p:nvSpPr>
        <p:spPr>
          <a:xfrm>
            <a:off x="1043608" y="3429000"/>
            <a:ext cx="216024" cy="64807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004048" y="3429000"/>
            <a:ext cx="216024" cy="64807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763688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pic>
        <p:nvPicPr>
          <p:cNvPr id="5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206084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Открытое родительское собрание: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C:\Documents and Settings\Администратор\Рабочий стол\Видео и фото\6KObJo_P6y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25144"/>
            <a:ext cx="2694921" cy="193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Documents and Settings\Администратор\Рабочий стол\Видео и фото\v8nWI0Te40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36912"/>
            <a:ext cx="2088232" cy="169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Users\user\Desktop\Новая папка\10.10.2018\aZLEKRReSr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492896"/>
            <a:ext cx="303205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pp.userapi.com/c851428/v851428968/5519a/RxNfeFrwSH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365104"/>
            <a:ext cx="28598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отзыв123.jpeg"/>
          <p:cNvPicPr>
            <a:picLocks noChangeAspect="1"/>
          </p:cNvPicPr>
          <p:nvPr/>
        </p:nvPicPr>
        <p:blipFill>
          <a:blip r:embed="rId9" cstate="print"/>
          <a:srcRect b="24263"/>
          <a:stretch>
            <a:fillRect/>
          </a:stretch>
        </p:blipFill>
        <p:spPr>
          <a:xfrm>
            <a:off x="251520" y="4293096"/>
            <a:ext cx="2581085" cy="2304256"/>
          </a:xfrm>
          <a:prstGeom prst="rect">
            <a:avLst/>
          </a:prstGeom>
        </p:spPr>
      </p:pic>
      <p:pic>
        <p:nvPicPr>
          <p:cNvPr id="16" name="Рисунок 15" descr="IMG_5899-15-02-19-08-32.jpeg"/>
          <p:cNvPicPr>
            <a:picLocks noChangeAspect="1"/>
          </p:cNvPicPr>
          <p:nvPr/>
        </p:nvPicPr>
        <p:blipFill>
          <a:blip r:embed="rId10" cstate="print"/>
          <a:srcRect b="42650"/>
          <a:stretch>
            <a:fillRect/>
          </a:stretch>
        </p:blipFill>
        <p:spPr>
          <a:xfrm>
            <a:off x="6084168" y="2204864"/>
            <a:ext cx="2692175" cy="252028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63688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5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AutoShape 2" descr="C:\Documents and Settings\%D0%90%D0%B4%D0%BC%D0%B8%D0%BD%D0%B8%D1%81%D1%82%D1%80%D0%B0%D1%82%D0%BE%D1%80\%D0%A0%D0%B0%D0%B1%D0%BE%D1%87%D0%B8%D0%B9 %D1%81%D1%82%D0%BE%D0%BB\IMG_5900-15-02-19-08-3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pp.userapi.com/c850332/v850332772/db7ce/FfKlU7DCBG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м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9" y="2348880"/>
            <a:ext cx="489654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http://www.aredo.ru/files/image/akadem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20888"/>
            <a:ext cx="1728192" cy="1080120"/>
          </a:xfrm>
          <a:prstGeom prst="rect">
            <a:avLst/>
          </a:prstGeom>
          <a:noFill/>
        </p:spPr>
      </p:pic>
      <p:pic>
        <p:nvPicPr>
          <p:cNvPr id="11" name="Рисунок 10" descr="Логотип - HYPERGLOBU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2420888"/>
            <a:ext cx="1656014" cy="1368152"/>
          </a:xfrm>
          <a:prstGeom prst="rect">
            <a:avLst/>
          </a:prstGeom>
        </p:spPr>
      </p:pic>
      <p:pic>
        <p:nvPicPr>
          <p:cNvPr id="12" name="Picture 3" descr="http://id4.ru/top/logo/faraon-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301208"/>
            <a:ext cx="1907704" cy="1368152"/>
          </a:xfrm>
          <a:prstGeom prst="rect">
            <a:avLst/>
          </a:prstGeom>
          <a:noFill/>
        </p:spPr>
      </p:pic>
      <p:pic>
        <p:nvPicPr>
          <p:cNvPr id="13" name="Picture 4" descr="http://iremont.tv/upload/iblock/d12/d123a47e1313fc75cc4fa9b39bf64c2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5301208"/>
            <a:ext cx="1611102" cy="1316360"/>
          </a:xfrm>
          <a:prstGeom prst="rect">
            <a:avLst/>
          </a:prstGeom>
          <a:noFill/>
        </p:spPr>
      </p:pic>
      <p:pic>
        <p:nvPicPr>
          <p:cNvPr id="33800" name="Picture 8" descr="АО «Щелково Агрохим» - средства защиты растени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861048"/>
            <a:ext cx="1656184" cy="876300"/>
          </a:xfrm>
          <a:prstGeom prst="rect">
            <a:avLst/>
          </a:prstGeom>
          <a:noFill/>
        </p:spPr>
      </p:pic>
      <p:pic>
        <p:nvPicPr>
          <p:cNvPr id="33802" name="Picture 10" descr="Майский ча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4077072"/>
            <a:ext cx="1472952" cy="8191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23728" y="170080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Социальные партнеры: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allbox.ru/resize/1680x1050/wallpapers/main/201127/5da56b762f80681580938bbff23036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5" name="Picture 4" descr="http://obrazovanie.su/college/photos/colstr2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1262494" cy="130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-PC\Desktop\putevkaRi-300x21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11"/>
          <a:stretch/>
        </p:blipFill>
        <p:spPr bwMode="auto">
          <a:xfrm>
            <a:off x="6732240" y="404664"/>
            <a:ext cx="2529801" cy="15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21328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Торжественное мероприятие «Старт в профессию»: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0714582"/>
              </p:ext>
            </p:extLst>
          </p:nvPr>
        </p:nvGraphicFramePr>
        <p:xfrm>
          <a:off x="-1754188" y="4645025"/>
          <a:ext cx="12293601" cy="2138363"/>
        </p:xfrm>
        <a:graphic>
          <a:graphicData uri="http://schemas.openxmlformats.org/presentationml/2006/ole">
            <p:oleObj spid="_x0000_s32772" name="Объект упаковщика для оболочки" showAsIcon="1" r:id="rId6" imgW="3949560" imgH="686880" progId="Package">
              <p:embed/>
            </p:oleObj>
          </a:graphicData>
        </a:graphic>
      </p:graphicFrame>
      <p:pic>
        <p:nvPicPr>
          <p:cNvPr id="32770" name="Picture 2" descr="C:\Documents and Settings\Администратор\Рабочий стол\Видео и фото\DSC023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636912"/>
            <a:ext cx="5400600" cy="3034330"/>
          </a:xfrm>
          <a:prstGeom prst="rect">
            <a:avLst/>
          </a:prstGeom>
          <a:noFill/>
        </p:spPr>
      </p:pic>
      <p:pic>
        <p:nvPicPr>
          <p:cNvPr id="9" name="Рисунок 8" descr="DSC020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356992"/>
            <a:ext cx="221388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19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4293096"/>
            <a:ext cx="2304256" cy="153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63688" y="98072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161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Объект упаковщика для оболочки</vt:lpstr>
      <vt:lpstr>   «Психолого-педагогические особенности профессионального обучения школьников»    Заместитель директора по УПР  ГБПОУ МО «Щелковский колледж» Гаврилов Сергей Владимирович</vt:lpstr>
      <vt:lpstr>школьники 8 классов муниципальных образовательных учреждений Щелковского муниципального района.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desova_se</cp:lastModifiedBy>
  <cp:revision>67</cp:revision>
  <dcterms:created xsi:type="dcterms:W3CDTF">2018-11-29T16:34:46Z</dcterms:created>
  <dcterms:modified xsi:type="dcterms:W3CDTF">2019-03-04T12:39:00Z</dcterms:modified>
</cp:coreProperties>
</file>